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90" r:id="rId12"/>
    <p:sldId id="274" r:id="rId13"/>
    <p:sldId id="289" r:id="rId14"/>
    <p:sldId id="281" r:id="rId15"/>
    <p:sldId id="282" r:id="rId16"/>
    <p:sldId id="286" r:id="rId17"/>
    <p:sldId id="278" r:id="rId18"/>
    <p:sldId id="283" r:id="rId19"/>
    <p:sldId id="285" r:id="rId20"/>
    <p:sldId id="288" r:id="rId21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19"/>
    <p:restoredTop sz="94767"/>
  </p:normalViewPr>
  <p:slideViewPr>
    <p:cSldViewPr snapToGrid="0">
      <p:cViewPr>
        <p:scale>
          <a:sx n="117" d="100"/>
          <a:sy n="117" d="100"/>
        </p:scale>
        <p:origin x="1816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Swin-T (W7)</c:v>
                </c:pt>
              </c:strCache>
            </c:strRef>
          </c:tx>
          <c:spPr>
            <a:solidFill>
              <a:srgbClr val="3B82F6"/>
            </a:solidFill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Bal. Acc.</c:v>
                </c:pt>
                <c:pt idx="2">
                  <c:v>Sensitivity</c:v>
                </c:pt>
                <c:pt idx="3">
                  <c:v>Specificity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93.53</c:v>
                </c:pt>
                <c:pt idx="1">
                  <c:v>94.18</c:v>
                </c:pt>
                <c:pt idx="2">
                  <c:v>92.76</c:v>
                </c:pt>
                <c:pt idx="3">
                  <c:v>95.6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76-974D-ADDF-0CD018FCEA4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Swin-T (W14)</c:v>
                </c:pt>
              </c:strCache>
            </c:strRef>
          </c:tx>
          <c:spPr>
            <a:solidFill>
              <a:srgbClr val="22C55E"/>
            </a:solidFill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Bal. Acc.</c:v>
                </c:pt>
                <c:pt idx="2">
                  <c:v>Sensitivity</c:v>
                </c:pt>
                <c:pt idx="3">
                  <c:v>Specificity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94.04</c:v>
                </c:pt>
                <c:pt idx="1">
                  <c:v>94.13</c:v>
                </c:pt>
                <c:pt idx="2">
                  <c:v>93.93</c:v>
                </c:pt>
                <c:pt idx="3">
                  <c:v>94.34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C76-974D-ADDF-0CD018FCEA4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ViT-Sim (W56)</c:v>
                </c:pt>
              </c:strCache>
            </c:strRef>
          </c:tx>
          <c:spPr>
            <a:solidFill>
              <a:srgbClr val="EF4444"/>
            </a:solidFill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Accuracy</c:v>
                </c:pt>
                <c:pt idx="1">
                  <c:v>Bal. Acc.</c:v>
                </c:pt>
                <c:pt idx="2">
                  <c:v>Sensitivity</c:v>
                </c:pt>
                <c:pt idx="3">
                  <c:v>Specificity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92.33</c:v>
                </c:pt>
                <c:pt idx="1">
                  <c:v>92.77</c:v>
                </c:pt>
                <c:pt idx="2">
                  <c:v>91.82</c:v>
                </c:pt>
                <c:pt idx="3">
                  <c:v>93.71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C76-974D-ADDF-0CD018FCEA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94734554"/>
        <c:axId val="2094734552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1000" b="0" i="0" u="none" strike="noStrike">
                <a:solidFill>
                  <a:srgbClr val="666666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lblOffset val="100"/>
        <c:noMultiLvlLbl val="1"/>
      </c:catAx>
      <c:valAx>
        <c:axId val="2094734552"/>
        <c:scaling>
          <c:orientation val="minMax"/>
          <c:max val="100"/>
          <c:min val="50"/>
        </c:scaling>
        <c:delete val="0"/>
        <c:axPos val="l"/>
        <c:majorGridlines>
          <c:spPr>
            <a:ln w="6350" cap="flat">
              <a:solidFill>
                <a:srgbClr val="E2E8F0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888888"/>
            </a:solidFill>
            <a:prstDash val="solid"/>
            <a:round/>
          </a:ln>
        </c:spPr>
        <c:txPr>
          <a:bodyPr/>
          <a:lstStyle/>
          <a:p>
            <a:pPr>
              <a:defRPr sz="900" b="0" i="0" u="none" strike="noStrike">
                <a:solidFill>
                  <a:srgbClr val="666666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txPr>
        <a:bodyPr/>
        <a:lstStyle/>
        <a:p>
          <a:pPr>
            <a:defRPr sz="900">
              <a:solidFill>
                <a:srgbClr val="666666"/>
              </a:solidFill>
            </a:defRPr>
          </a:pPr>
          <a:endParaRPr lang="en-US"/>
        </a:p>
      </c:txPr>
    </c:legend>
    <c:plotVisOnly val="1"/>
    <c:dispBlanksAs val="span"/>
    <c:showDLblsOverMax val="1"/>
  </c:chart>
  <c:spPr>
    <a:noFill/>
    <a:ln>
      <a:noFill/>
    </a:ln>
    <a:effectLst/>
  </c:sp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A0B480-4C09-44CB-AFD8-1EF16222568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6839A0-22F0-41BB-B61D-33980BE2DE4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VRAM Memory usage results show the increasing trend increasing the window size.</a:t>
          </a:r>
        </a:p>
      </dgm:t>
    </dgm:pt>
    <dgm:pt modelId="{94846DA8-AACB-4EF9-A2F1-AD82F3C3F96C}" type="parTrans" cxnId="{A8DBFE77-1FEA-4D56-AD22-9BC60D43A0CB}">
      <dgm:prSet/>
      <dgm:spPr/>
      <dgm:t>
        <a:bodyPr/>
        <a:lstStyle/>
        <a:p>
          <a:endParaRPr lang="en-US"/>
        </a:p>
      </dgm:t>
    </dgm:pt>
    <dgm:pt modelId="{509563B1-1D3F-4E91-8262-0C16C4BEFED8}" type="sibTrans" cxnId="{A8DBFE77-1FEA-4D56-AD22-9BC60D43A0CB}">
      <dgm:prSet/>
      <dgm:spPr/>
      <dgm:t>
        <a:bodyPr/>
        <a:lstStyle/>
        <a:p>
          <a:endParaRPr lang="en-US"/>
        </a:p>
      </dgm:t>
    </dgm:pt>
    <dgm:pt modelId="{EF41C0ED-674C-4D14-884A-4094473EF0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Inference shows an unexpected behavior but confirm the general expected trend.</a:t>
          </a:r>
        </a:p>
      </dgm:t>
    </dgm:pt>
    <dgm:pt modelId="{58D3792E-6278-4859-9D0C-3D9EE9B1D900}" type="parTrans" cxnId="{93FF52F2-8AD8-4539-B62A-D7FBB03EE292}">
      <dgm:prSet/>
      <dgm:spPr/>
      <dgm:t>
        <a:bodyPr/>
        <a:lstStyle/>
        <a:p>
          <a:endParaRPr lang="en-US"/>
        </a:p>
      </dgm:t>
    </dgm:pt>
    <dgm:pt modelId="{7BF81C26-D305-4FED-8BAB-B2DF3D7F5E36}" type="sibTrans" cxnId="{93FF52F2-8AD8-4539-B62A-D7FBB03EE292}">
      <dgm:prSet/>
      <dgm:spPr/>
      <dgm:t>
        <a:bodyPr/>
        <a:lstStyle/>
        <a:p>
          <a:endParaRPr lang="en-US"/>
        </a:p>
      </dgm:t>
    </dgm:pt>
    <dgm:pt modelId="{8E9EFD3F-C828-4D34-89F1-5DBC10B00D52}" type="pres">
      <dgm:prSet presAssocID="{24A0B480-4C09-44CB-AFD8-1EF162225687}" presName="root" presStyleCnt="0">
        <dgm:presLayoutVars>
          <dgm:dir/>
          <dgm:resizeHandles val="exact"/>
        </dgm:presLayoutVars>
      </dgm:prSet>
      <dgm:spPr/>
    </dgm:pt>
    <dgm:pt modelId="{0A38C5ED-7A11-4B5A-AED9-37A41562DD91}" type="pres">
      <dgm:prSet presAssocID="{E66839A0-22F0-41BB-B61D-33980BE2DE4A}" presName="compNode" presStyleCnt="0"/>
      <dgm:spPr/>
    </dgm:pt>
    <dgm:pt modelId="{66E1A27F-3AD7-41E3-AA80-26610D87E728}" type="pres">
      <dgm:prSet presAssocID="{E66839A0-22F0-41BB-B61D-33980BE2DE4A}" presName="bgRect" presStyleLbl="bgShp" presStyleIdx="0" presStyleCnt="2"/>
      <dgm:spPr/>
    </dgm:pt>
    <dgm:pt modelId="{83510038-1FE3-4A36-A768-8B19B1EEDEDF}" type="pres">
      <dgm:prSet presAssocID="{E66839A0-22F0-41BB-B61D-33980BE2DE4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1F44F40-565B-491E-9400-F1F2C6661465}" type="pres">
      <dgm:prSet presAssocID="{E66839A0-22F0-41BB-B61D-33980BE2DE4A}" presName="spaceRect" presStyleCnt="0"/>
      <dgm:spPr/>
    </dgm:pt>
    <dgm:pt modelId="{9300CDEB-098B-432A-8AF9-5BC29C6661F3}" type="pres">
      <dgm:prSet presAssocID="{E66839A0-22F0-41BB-B61D-33980BE2DE4A}" presName="parTx" presStyleLbl="revTx" presStyleIdx="0" presStyleCnt="2">
        <dgm:presLayoutVars>
          <dgm:chMax val="0"/>
          <dgm:chPref val="0"/>
        </dgm:presLayoutVars>
      </dgm:prSet>
      <dgm:spPr/>
    </dgm:pt>
    <dgm:pt modelId="{5963F0CD-94E3-4E38-93B3-97BBEEAD5C7B}" type="pres">
      <dgm:prSet presAssocID="{509563B1-1D3F-4E91-8262-0C16C4BEFED8}" presName="sibTrans" presStyleCnt="0"/>
      <dgm:spPr/>
    </dgm:pt>
    <dgm:pt modelId="{3F2C075E-01B2-486F-80CD-3B85C975B53A}" type="pres">
      <dgm:prSet presAssocID="{EF41C0ED-674C-4D14-884A-4094473EF05F}" presName="compNode" presStyleCnt="0"/>
      <dgm:spPr/>
    </dgm:pt>
    <dgm:pt modelId="{53115D38-612E-41DB-B8D1-12F2C6327067}" type="pres">
      <dgm:prSet presAssocID="{EF41C0ED-674C-4D14-884A-4094473EF05F}" presName="bgRect" presStyleLbl="bgShp" presStyleIdx="1" presStyleCnt="2"/>
      <dgm:spPr/>
    </dgm:pt>
    <dgm:pt modelId="{32116E62-B6E5-4638-8B93-05BEA0CC7D0F}" type="pres">
      <dgm:prSet presAssocID="{EF41C0ED-674C-4D14-884A-4094473EF05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22E39B9B-9A32-4DF6-84C2-9DF6841CC0E3}" type="pres">
      <dgm:prSet presAssocID="{EF41C0ED-674C-4D14-884A-4094473EF05F}" presName="spaceRect" presStyleCnt="0"/>
      <dgm:spPr/>
    </dgm:pt>
    <dgm:pt modelId="{120255A2-430F-47C6-8F8D-A41D9CD1C59F}" type="pres">
      <dgm:prSet presAssocID="{EF41C0ED-674C-4D14-884A-4094473EF05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FF1A409-1D49-3740-ADEE-1A4CD99B1D31}" type="presOf" srcId="{EF41C0ED-674C-4D14-884A-4094473EF05F}" destId="{120255A2-430F-47C6-8F8D-A41D9CD1C59F}" srcOrd="0" destOrd="0" presId="urn:microsoft.com/office/officeart/2018/2/layout/IconVerticalSolidList"/>
    <dgm:cxn modelId="{61C5B758-5B77-414E-961F-9D86865C4522}" type="presOf" srcId="{E66839A0-22F0-41BB-B61D-33980BE2DE4A}" destId="{9300CDEB-098B-432A-8AF9-5BC29C6661F3}" srcOrd="0" destOrd="0" presId="urn:microsoft.com/office/officeart/2018/2/layout/IconVerticalSolidList"/>
    <dgm:cxn modelId="{A8DBFE77-1FEA-4D56-AD22-9BC60D43A0CB}" srcId="{24A0B480-4C09-44CB-AFD8-1EF162225687}" destId="{E66839A0-22F0-41BB-B61D-33980BE2DE4A}" srcOrd="0" destOrd="0" parTransId="{94846DA8-AACB-4EF9-A2F1-AD82F3C3F96C}" sibTransId="{509563B1-1D3F-4E91-8262-0C16C4BEFED8}"/>
    <dgm:cxn modelId="{F11AF4F1-C6FF-1847-A6E4-E2073F2987B2}" type="presOf" srcId="{24A0B480-4C09-44CB-AFD8-1EF162225687}" destId="{8E9EFD3F-C828-4D34-89F1-5DBC10B00D52}" srcOrd="0" destOrd="0" presId="urn:microsoft.com/office/officeart/2018/2/layout/IconVerticalSolidList"/>
    <dgm:cxn modelId="{93FF52F2-8AD8-4539-B62A-D7FBB03EE292}" srcId="{24A0B480-4C09-44CB-AFD8-1EF162225687}" destId="{EF41C0ED-674C-4D14-884A-4094473EF05F}" srcOrd="1" destOrd="0" parTransId="{58D3792E-6278-4859-9D0C-3D9EE9B1D900}" sibTransId="{7BF81C26-D305-4FED-8BAB-B2DF3D7F5E36}"/>
    <dgm:cxn modelId="{E3A6EAE7-C22E-8447-8B5B-84CAA6CF2541}" type="presParOf" srcId="{8E9EFD3F-C828-4D34-89F1-5DBC10B00D52}" destId="{0A38C5ED-7A11-4B5A-AED9-37A41562DD91}" srcOrd="0" destOrd="0" presId="urn:microsoft.com/office/officeart/2018/2/layout/IconVerticalSolidList"/>
    <dgm:cxn modelId="{0FBE4E5E-5FE3-5F4F-960E-CC3784D1D2FA}" type="presParOf" srcId="{0A38C5ED-7A11-4B5A-AED9-37A41562DD91}" destId="{66E1A27F-3AD7-41E3-AA80-26610D87E728}" srcOrd="0" destOrd="0" presId="urn:microsoft.com/office/officeart/2018/2/layout/IconVerticalSolidList"/>
    <dgm:cxn modelId="{89280AD6-739C-034D-A50F-67DD0F939B9B}" type="presParOf" srcId="{0A38C5ED-7A11-4B5A-AED9-37A41562DD91}" destId="{83510038-1FE3-4A36-A768-8B19B1EEDEDF}" srcOrd="1" destOrd="0" presId="urn:microsoft.com/office/officeart/2018/2/layout/IconVerticalSolidList"/>
    <dgm:cxn modelId="{C498A337-034F-1D49-9256-697C8E96A525}" type="presParOf" srcId="{0A38C5ED-7A11-4B5A-AED9-37A41562DD91}" destId="{51F44F40-565B-491E-9400-F1F2C6661465}" srcOrd="2" destOrd="0" presId="urn:microsoft.com/office/officeart/2018/2/layout/IconVerticalSolidList"/>
    <dgm:cxn modelId="{C2D46630-61F7-2C4F-AA56-05F48BD70387}" type="presParOf" srcId="{0A38C5ED-7A11-4B5A-AED9-37A41562DD91}" destId="{9300CDEB-098B-432A-8AF9-5BC29C6661F3}" srcOrd="3" destOrd="0" presId="urn:microsoft.com/office/officeart/2018/2/layout/IconVerticalSolidList"/>
    <dgm:cxn modelId="{3BA4AF5E-4315-9241-BD8C-B52D7A9BF2F7}" type="presParOf" srcId="{8E9EFD3F-C828-4D34-89F1-5DBC10B00D52}" destId="{5963F0CD-94E3-4E38-93B3-97BBEEAD5C7B}" srcOrd="1" destOrd="0" presId="urn:microsoft.com/office/officeart/2018/2/layout/IconVerticalSolidList"/>
    <dgm:cxn modelId="{4E990049-B362-4B4E-A538-929FDACF6B3E}" type="presParOf" srcId="{8E9EFD3F-C828-4D34-89F1-5DBC10B00D52}" destId="{3F2C075E-01B2-486F-80CD-3B85C975B53A}" srcOrd="2" destOrd="0" presId="urn:microsoft.com/office/officeart/2018/2/layout/IconVerticalSolidList"/>
    <dgm:cxn modelId="{DF95859D-A6CB-A045-9AB5-D8972FF53261}" type="presParOf" srcId="{3F2C075E-01B2-486F-80CD-3B85C975B53A}" destId="{53115D38-612E-41DB-B8D1-12F2C6327067}" srcOrd="0" destOrd="0" presId="urn:microsoft.com/office/officeart/2018/2/layout/IconVerticalSolidList"/>
    <dgm:cxn modelId="{8D71AEA6-4E80-1649-8911-2A7F762B1C03}" type="presParOf" srcId="{3F2C075E-01B2-486F-80CD-3B85C975B53A}" destId="{32116E62-B6E5-4638-8B93-05BEA0CC7D0F}" srcOrd="1" destOrd="0" presId="urn:microsoft.com/office/officeart/2018/2/layout/IconVerticalSolidList"/>
    <dgm:cxn modelId="{34EB30DB-AFBA-8B4C-95C1-7545A8B21961}" type="presParOf" srcId="{3F2C075E-01B2-486F-80CD-3B85C975B53A}" destId="{22E39B9B-9A32-4DF6-84C2-9DF6841CC0E3}" srcOrd="2" destOrd="0" presId="urn:microsoft.com/office/officeart/2018/2/layout/IconVerticalSolidList"/>
    <dgm:cxn modelId="{60E7B223-0C58-0E4B-AA56-B7144B6DF3DB}" type="presParOf" srcId="{3F2C075E-01B2-486F-80CD-3B85C975B53A}" destId="{120255A2-430F-47C6-8F8D-A41D9CD1C5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E1A27F-3AD7-41E3-AA80-26610D87E728}">
      <dsp:nvSpPr>
        <dsp:cNvPr id="0" name=""/>
        <dsp:cNvSpPr/>
      </dsp:nvSpPr>
      <dsp:spPr>
        <a:xfrm>
          <a:off x="0" y="255069"/>
          <a:ext cx="10970941" cy="4708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510038-1FE3-4A36-A768-8B19B1EEDEDF}">
      <dsp:nvSpPr>
        <dsp:cNvPr id="0" name=""/>
        <dsp:cNvSpPr/>
      </dsp:nvSpPr>
      <dsp:spPr>
        <a:xfrm>
          <a:off x="142446" y="361021"/>
          <a:ext cx="258993" cy="2589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00CDEB-098B-432A-8AF9-5BC29C6661F3}">
      <dsp:nvSpPr>
        <dsp:cNvPr id="0" name=""/>
        <dsp:cNvSpPr/>
      </dsp:nvSpPr>
      <dsp:spPr>
        <a:xfrm>
          <a:off x="543887" y="255069"/>
          <a:ext cx="10427053" cy="470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837" tIns="49837" rIns="49837" bIns="4983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VRAM Memory usage results show the increasing trend increasing the window size.</a:t>
          </a:r>
        </a:p>
      </dsp:txBody>
      <dsp:txXfrm>
        <a:off x="543887" y="255069"/>
        <a:ext cx="10427053" cy="470898"/>
      </dsp:txXfrm>
    </dsp:sp>
    <dsp:sp modelId="{53115D38-612E-41DB-B8D1-12F2C6327067}">
      <dsp:nvSpPr>
        <dsp:cNvPr id="0" name=""/>
        <dsp:cNvSpPr/>
      </dsp:nvSpPr>
      <dsp:spPr>
        <a:xfrm>
          <a:off x="0" y="843692"/>
          <a:ext cx="10970941" cy="4708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116E62-B6E5-4638-8B93-05BEA0CC7D0F}">
      <dsp:nvSpPr>
        <dsp:cNvPr id="0" name=""/>
        <dsp:cNvSpPr/>
      </dsp:nvSpPr>
      <dsp:spPr>
        <a:xfrm>
          <a:off x="142446" y="949644"/>
          <a:ext cx="258993" cy="2589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255A2-430F-47C6-8F8D-A41D9CD1C59F}">
      <dsp:nvSpPr>
        <dsp:cNvPr id="0" name=""/>
        <dsp:cNvSpPr/>
      </dsp:nvSpPr>
      <dsp:spPr>
        <a:xfrm>
          <a:off x="543887" y="843692"/>
          <a:ext cx="10427053" cy="470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837" tIns="49837" rIns="49837" bIns="49837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Inference shows an unexpected behavior but confirm the general expected trend.</a:t>
          </a:r>
        </a:p>
      </dsp:txBody>
      <dsp:txXfrm>
        <a:off x="543887" y="843692"/>
        <a:ext cx="10427053" cy="470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BDF3-2A01-1A91-0AEB-106DD68A8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478EF3-6AB1-D6EA-AF74-96B6A7DF53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3F9AD6-E388-3314-2D4F-6A4560C6F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6EC92-AD42-EA4E-843F-66F941399442}" type="datetimeFigureOut">
              <a:rPr lang="en-IT" smtClean="0"/>
              <a:t>30/01/26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71BEE-B79F-EC07-9928-43382809D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0C3E4-8A54-66D9-693D-339CF0C89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0952-BDAF-C745-9B3E-D577F167F0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2479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D9D21-9F45-D502-5A37-2688AC91F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DB209D-F034-6BC2-C262-DB45D0CDC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27493-7B5C-016A-EE1F-198FE995C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6EC92-AD42-EA4E-843F-66F941399442}" type="datetimeFigureOut">
              <a:rPr lang="en-IT" smtClean="0"/>
              <a:t>30/01/26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DC203-B23B-05E8-9A75-FEBFD9EC4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494F-A751-A137-B0BC-A9CA6B9A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0952-BDAF-C745-9B3E-D577F167F0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667481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FFF7A7-FB0B-F2AB-61A5-291066371F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132AE-23BE-5E11-4E5F-4D7AF0611B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FD414-9CBF-5311-4FA5-BCE03B24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6EC92-AD42-EA4E-843F-66F941399442}" type="datetimeFigureOut">
              <a:rPr lang="en-IT" smtClean="0"/>
              <a:t>30/01/26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1D895C-0802-FD8F-E351-39D5B15BB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0586C-A8D7-6400-A5DA-34A2835CE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0952-BDAF-C745-9B3E-D577F167F0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411479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C2EDB-B9DC-00F7-D469-E85421CB7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085B3-2F71-9B09-8849-F4CF60D8A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6AD42-385F-CE7B-1B59-9651D34AB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6EC92-AD42-EA4E-843F-66F941399442}" type="datetimeFigureOut">
              <a:rPr lang="en-IT" smtClean="0"/>
              <a:t>30/01/26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5AC86-FADD-DBCA-6CD8-C44D5F5D2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510FE-6B20-E106-EB6D-498417F56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0952-BDAF-C745-9B3E-D577F167F0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44899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95095-47F4-2558-3A4A-EB309E53A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E368B-CB08-B1AC-0E8C-28BBD72F4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646F2-915A-EC79-86B6-C04357760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6EC92-AD42-EA4E-843F-66F941399442}" type="datetimeFigureOut">
              <a:rPr lang="en-IT" smtClean="0"/>
              <a:t>30/01/26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0B1C0-6DF1-A0AC-1E4F-8E2D8931A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24C4B-D9CB-9F57-9A09-856803C47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0952-BDAF-C745-9B3E-D577F167F0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29583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CF202-8C8F-18C8-5FE7-806535717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C2006-9997-B892-CEE1-F5AB1EBD0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E12833-201A-F49C-78A5-353A414D1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AF481-0E74-91FF-B8A2-3DB6D0139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6EC92-AD42-EA4E-843F-66F941399442}" type="datetimeFigureOut">
              <a:rPr lang="en-IT" smtClean="0"/>
              <a:t>30/01/26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898A0F-2E04-A3BA-F524-0D92E3D8B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22E70-6E01-CAF3-284A-7112070BB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0952-BDAF-C745-9B3E-D577F167F0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54106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BBA48-6322-FF39-E568-7316407CB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AE153-DB10-8122-6E0C-5FF0D95DA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7F977-60E3-BBAE-DC04-61D90CBDC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21B0F5-AA19-6EC9-A887-3D682B83DE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16FEAC-4BD3-6139-CE03-B0B93C7462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F6D31A-FC73-7C3C-5E69-59CF27A2C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6EC92-AD42-EA4E-843F-66F941399442}" type="datetimeFigureOut">
              <a:rPr lang="en-IT" smtClean="0"/>
              <a:t>30/01/26</a:t>
            </a:fld>
            <a:endParaRPr lang="en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164ACD-3DAA-AAE2-A6D6-278034E88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808E4C-D41F-4AB4-1B2A-97D2510E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0952-BDAF-C745-9B3E-D577F167F0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43754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081C8-2AD7-5774-C54C-CBECB353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2CE189-6910-6C78-5184-60DD084B3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6EC92-AD42-EA4E-843F-66F941399442}" type="datetimeFigureOut">
              <a:rPr lang="en-IT" smtClean="0"/>
              <a:t>30/01/26</a:t>
            </a:fld>
            <a:endParaRPr lang="en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D87055-6A42-90BB-09FF-93DE8A994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322005-5F34-59F8-E046-E82C80177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0952-BDAF-C745-9B3E-D577F167F0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550895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8CBD40-8612-12B1-32B2-04237732C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6EC92-AD42-EA4E-843F-66F941399442}" type="datetimeFigureOut">
              <a:rPr lang="en-IT" smtClean="0"/>
              <a:t>30/01/26</a:t>
            </a:fld>
            <a:endParaRPr lang="en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2C795D-F975-E446-BF2B-F75FD8B39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416B0A-34F0-C4D0-5DF9-1E4AA960D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0952-BDAF-C745-9B3E-D577F167F0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70030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F1E7F-BED4-7102-8818-83793F195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55CB-9E13-E16E-983F-35D03CF2BF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B91491-203F-13AB-5816-23EFE00C1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BDCA6F-1F88-0175-6598-F72BDD2F9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6EC92-AD42-EA4E-843F-66F941399442}" type="datetimeFigureOut">
              <a:rPr lang="en-IT" smtClean="0"/>
              <a:t>30/01/26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1ECB8F-98A1-FECD-1FD8-1C3B8159A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CD94BB-B28C-5E8F-DDB9-D05DC2E99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0952-BDAF-C745-9B3E-D577F167F0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33448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0F30C-8EC4-F7DF-A961-5707D2B55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3EBEAF-DF08-E79A-6AAE-856863A83C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21E3A-029C-A1F1-1D09-FE689832B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7A312-D776-DAD9-DDBA-C7E147E5E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6EC92-AD42-EA4E-843F-66F941399442}" type="datetimeFigureOut">
              <a:rPr lang="en-IT" smtClean="0"/>
              <a:t>30/01/26</a:t>
            </a:fld>
            <a:endParaRPr lang="en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EEC34-D18B-6AA3-F549-EBFB6E064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C70F9-2DE6-1B5D-A6F6-47D8D31BE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40952-BDAF-C745-9B3E-D577F167F0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5537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FD91F8-75D7-8C1F-0FA8-2D45FA9D2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A90823-5D75-0FF4-F210-4F790BA7D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BA2E6-0268-0076-42D6-1528F3CC54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06EC92-AD42-EA4E-843F-66F941399442}" type="datetimeFigureOut">
              <a:rPr lang="en-IT" smtClean="0"/>
              <a:t>30/01/26</a:t>
            </a:fld>
            <a:endParaRPr lang="en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13972-287A-7E38-CE18-F77A204D5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713AE-1C94-CC40-6700-C99B80CB3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640952-BDAF-C745-9B3E-D577F167F08C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2779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3EC76-45AC-C925-D594-B5C1B11D3B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Swin Transformer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82987-BC4E-49AC-F87C-D10E106E82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T" dirty="0"/>
              <a:t>Computer Vision 24/25</a:t>
            </a:r>
          </a:p>
          <a:p>
            <a:endParaRPr lang="en-IT" dirty="0"/>
          </a:p>
          <a:p>
            <a:r>
              <a:rPr lang="en-IT" dirty="0"/>
              <a:t>Matteo Fontana</a:t>
            </a:r>
          </a:p>
        </p:txBody>
      </p:sp>
    </p:spTree>
    <p:extLst>
      <p:ext uri="{BB962C8B-B14F-4D97-AF65-F5344CB8AC3E}">
        <p14:creationId xmlns:p14="http://schemas.microsoft.com/office/powerpoint/2010/main" val="4160004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E807-B713-8E6B-CE74-337D6076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Conclusion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4E6FC-61D4-FC48-C8EE-BC387B062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dirty="0"/>
              <a:t>Core Mechanics:</a:t>
            </a:r>
            <a:r>
              <a:rPr lang="en-GB" sz="2400" dirty="0"/>
              <a:t> Linear Complexity, Hierarchical Representation, Relative Position Bias.</a:t>
            </a:r>
          </a:p>
          <a:p>
            <a:r>
              <a:rPr lang="en-GB" sz="2400" b="1" dirty="0"/>
              <a:t>Key Innovation:</a:t>
            </a:r>
            <a:r>
              <a:rPr lang="en-GB" sz="2400" dirty="0"/>
              <a:t> Shifted Window Attention (Efficient Cross-window connections).</a:t>
            </a:r>
          </a:p>
          <a:p>
            <a:r>
              <a:rPr lang="en-GB" sz="2400" b="1" dirty="0"/>
              <a:t>Impact:</a:t>
            </a:r>
            <a:r>
              <a:rPr lang="en-GB" sz="2400" dirty="0"/>
              <a:t> SOTA on Classification &amp; Dense Prediction (Detection/Segmentation).</a:t>
            </a:r>
          </a:p>
          <a:p>
            <a:r>
              <a:rPr lang="en-GB" sz="2400" b="1" dirty="0"/>
              <a:t>Vision:</a:t>
            </a:r>
            <a:r>
              <a:rPr lang="en-GB" sz="2400" dirty="0"/>
              <a:t> A true General-Purpose Backbone uniting Vision and NLP architectures.</a:t>
            </a:r>
          </a:p>
        </p:txBody>
      </p:sp>
    </p:spTree>
    <p:extLst>
      <p:ext uri="{BB962C8B-B14F-4D97-AF65-F5344CB8AC3E}">
        <p14:creationId xmlns:p14="http://schemas.microsoft.com/office/powerpoint/2010/main" val="3261833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79C05-5C68-536D-542C-665AFDB5D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Overall Architecture</a:t>
            </a:r>
          </a:p>
        </p:txBody>
      </p:sp>
      <p:pic>
        <p:nvPicPr>
          <p:cNvPr id="4" name="Picture 2" descr="GitHub - rishigami/Swin-Transformer-TF: Tensorflow implementation of Swin  Transformer model.">
            <a:extLst>
              <a:ext uri="{FF2B5EF4-FFF2-40B4-BE49-F238E27FC236}">
                <a16:creationId xmlns:a16="http://schemas.microsoft.com/office/drawing/2014/main" id="{1737F54A-78A7-3C7A-A481-B0F8C6F6A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613" y="1390526"/>
            <a:ext cx="9279194" cy="510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835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060D4-1EBB-FAC7-489E-AF6EFD3D0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6372A-321F-AEB7-3FBE-FDBA2D846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T" dirty="0"/>
              <a:t>Swin Transformer for Chest X-Ray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390439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E335-619E-7E39-2615-9EA3820A4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Experiment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47F44-C014-EDFA-BE04-B8FC33369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T" sz="2400" dirty="0"/>
              <a:t>Objective:</a:t>
            </a:r>
          </a:p>
          <a:p>
            <a:pPr lvl="1"/>
            <a:r>
              <a:rPr lang="en-IT" sz="2000" dirty="0"/>
              <a:t>Show the importance of the Window-based attention mechanism in Swin architecture.</a:t>
            </a:r>
          </a:p>
          <a:p>
            <a:pPr lvl="1"/>
            <a:r>
              <a:rPr lang="en-IT" sz="2000" dirty="0"/>
              <a:t>Prove the attitude of the model to transfer learning it’s knowledge to a new and totally different domain.</a:t>
            </a:r>
          </a:p>
          <a:p>
            <a:r>
              <a:rPr lang="en-IT" sz="2400" dirty="0"/>
              <a:t>Three different fine-tuning on the same pre-trained (ImageNet-1k) model Swin-T (28M parameters), </a:t>
            </a:r>
          </a:p>
          <a:p>
            <a:pPr lvl="1"/>
            <a:r>
              <a:rPr lang="en-IT" sz="2000" dirty="0"/>
              <a:t>Each with a different window size </a:t>
            </a:r>
            <a:r>
              <a:rPr lang="en-IT" sz="2000"/>
              <a:t>to show </a:t>
            </a:r>
            <a:r>
              <a:rPr lang="en-IT" sz="2000" dirty="0"/>
              <a:t>the W-based MSA importance:</a:t>
            </a:r>
          </a:p>
          <a:p>
            <a:pPr lvl="2"/>
            <a:r>
              <a:rPr lang="en-IT" sz="1600" dirty="0"/>
              <a:t>Window size 7.</a:t>
            </a:r>
          </a:p>
          <a:p>
            <a:pPr lvl="2"/>
            <a:r>
              <a:rPr lang="en-IT" sz="1600" dirty="0"/>
              <a:t>Window size 14.</a:t>
            </a:r>
          </a:p>
          <a:p>
            <a:pPr lvl="2"/>
            <a:r>
              <a:rPr lang="en-IT" sz="1600" dirty="0"/>
              <a:t>Window size 56 (simulation of global attention).</a:t>
            </a:r>
          </a:p>
          <a:p>
            <a:pPr marL="457200" lvl="1" indent="0">
              <a:buNone/>
            </a:pPr>
            <a:endParaRPr lang="en-IT" dirty="0"/>
          </a:p>
          <a:p>
            <a:endParaRPr lang="en-IT" sz="2400" dirty="0"/>
          </a:p>
          <a:p>
            <a:pPr lvl="1"/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841897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75ADE-F1B5-A4F8-B3CC-B59777BC7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Task: X-Ray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73019-5F2F-310C-CFEE-0577D88A3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T" sz="2400" dirty="0"/>
              <a:t>Binary classification of chest X-ray images into Normal and Pneumonia classes.</a:t>
            </a:r>
          </a:p>
          <a:p>
            <a:pPr lvl="1"/>
            <a:r>
              <a:rPr lang="en-IT" sz="2000" dirty="0"/>
              <a:t>Pneumonia class is comprehensive of both Bacterial and Viral Penumonia.</a:t>
            </a:r>
          </a:p>
        </p:txBody>
      </p:sp>
      <p:pic>
        <p:nvPicPr>
          <p:cNvPr id="4" name="Content Placeholder 3" descr="A x-ray of a chest&#10;&#10;AI-generated content may be incorrect.">
            <a:extLst>
              <a:ext uri="{FF2B5EF4-FFF2-40B4-BE49-F238E27FC236}">
                <a16:creationId xmlns:a16="http://schemas.microsoft.com/office/drawing/2014/main" id="{EA67B1A7-0C37-A871-60FE-004B28CB5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744" y="3187700"/>
            <a:ext cx="8500511" cy="270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06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B94E4-949F-8C92-FCA7-DD08F5591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Dataset: </a:t>
            </a:r>
            <a:r>
              <a:rPr lang="en-GB" dirty="0"/>
              <a:t>Chest X-Ray</a:t>
            </a:r>
            <a:endParaRPr lang="en-IT" dirty="0"/>
          </a:p>
        </p:txBody>
      </p:sp>
      <p:pic>
        <p:nvPicPr>
          <p:cNvPr id="4" name="Content Placeholder 6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27338CEF-2CA9-DECE-5D13-B3B2175681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27"/>
          <a:stretch>
            <a:fillRect/>
          </a:stretch>
        </p:blipFill>
        <p:spPr>
          <a:xfrm>
            <a:off x="838200" y="1556174"/>
            <a:ext cx="8502445" cy="47967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79D4D0-4A6E-7504-BBC3-92F7D56E63CB}"/>
              </a:ext>
            </a:extLst>
          </p:cNvPr>
          <p:cNvSpPr txBox="1"/>
          <p:nvPr/>
        </p:nvSpPr>
        <p:spPr>
          <a:xfrm>
            <a:off x="9340645" y="1549019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Chest X-Ray dataset (5,865 images)</a:t>
            </a:r>
            <a:r>
              <a:rPr lang="en-IT" sz="16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1600" dirty="0"/>
              <a:t>1583 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1600" dirty="0"/>
              <a:t>4102 Pneumonia.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346053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580EC-39F3-3F9F-BA7E-4598D7E06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Training 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C9210-55BF-E314-4148-C3D7183FC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latin typeface="Calibri" pitchFamily="34" charset="0"/>
                <a:ea typeface="Calibri" pitchFamily="34" charset="-122"/>
                <a:cs typeface="Calibri" pitchFamily="34" charset="-120"/>
              </a:rPr>
              <a:t>Training detail: </a:t>
            </a:r>
            <a:r>
              <a:rPr lang="en-US" sz="2400" dirty="0">
                <a:latin typeface="Calibri" pitchFamily="34" charset="0"/>
                <a:ea typeface="Calibri" pitchFamily="34" charset="-122"/>
                <a:cs typeface="Calibri" pitchFamily="34" charset="-120"/>
              </a:rPr>
              <a:t> </a:t>
            </a:r>
          </a:p>
          <a:p>
            <a:pPr lvl="1"/>
            <a:r>
              <a:rPr lang="en-US" sz="2000" dirty="0">
                <a:latin typeface="Calibri" pitchFamily="34" charset="0"/>
                <a:ea typeface="Calibri" pitchFamily="34" charset="-122"/>
                <a:cs typeface="Calibri" pitchFamily="34" charset="-120"/>
              </a:rPr>
              <a:t>Loss Function: Cross Entropy Loss.</a:t>
            </a:r>
          </a:p>
          <a:p>
            <a:pPr lvl="1"/>
            <a:r>
              <a:rPr lang="en-US" sz="2000" dirty="0">
                <a:latin typeface="Calibri" pitchFamily="34" charset="0"/>
                <a:ea typeface="Calibri" pitchFamily="34" charset="-122"/>
                <a:cs typeface="Calibri" pitchFamily="34" charset="-120"/>
              </a:rPr>
              <a:t>Epochs: 50.</a:t>
            </a:r>
          </a:p>
          <a:p>
            <a:pPr lvl="1"/>
            <a:r>
              <a:rPr lang="en-US" sz="2000" dirty="0">
                <a:latin typeface="Calibri" pitchFamily="34" charset="0"/>
                <a:ea typeface="Calibri" pitchFamily="34" charset="-122"/>
                <a:cs typeface="Calibri" pitchFamily="34" charset="-120"/>
              </a:rPr>
              <a:t>Batch size: 32.</a:t>
            </a:r>
          </a:p>
          <a:p>
            <a:pPr lvl="1"/>
            <a:r>
              <a:rPr lang="en-US" sz="2000" dirty="0">
                <a:latin typeface="Calibri" pitchFamily="34" charset="0"/>
                <a:ea typeface="Calibri" pitchFamily="34" charset="-122"/>
                <a:cs typeface="Calibri" pitchFamily="34" charset="-120"/>
              </a:rPr>
              <a:t>Image Size: 224px.</a:t>
            </a:r>
          </a:p>
          <a:p>
            <a:pPr lvl="1"/>
            <a:r>
              <a:rPr lang="en-US" sz="2000" dirty="0">
                <a:latin typeface="Calibri" pitchFamily="34" charset="0"/>
                <a:ea typeface="Calibri" pitchFamily="34" charset="-122"/>
                <a:cs typeface="Calibri" pitchFamily="34" charset="-120"/>
              </a:rPr>
              <a:t>Patch Size: 4.</a:t>
            </a:r>
          </a:p>
          <a:p>
            <a:pPr marL="457200" lvl="1" indent="0">
              <a:buNone/>
            </a:pPr>
            <a:endParaRPr lang="en-US" sz="2000" dirty="0"/>
          </a:p>
          <a:p>
            <a:endParaRPr lang="en-IT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486B89-9957-8DE1-2BA6-468D062025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720"/>
          <a:stretch>
            <a:fillRect/>
          </a:stretch>
        </p:blipFill>
        <p:spPr>
          <a:xfrm>
            <a:off x="979648" y="4031226"/>
            <a:ext cx="10425100" cy="246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24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3E5CF3-C918-8CC5-9AED-96E961246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10466072" cy="1680519"/>
          </a:xfrm>
        </p:spPr>
        <p:txBody>
          <a:bodyPr>
            <a:normAutofit/>
          </a:bodyPr>
          <a:lstStyle/>
          <a:p>
            <a:r>
              <a:rPr lang="en-IT" sz="4000" dirty="0"/>
              <a:t>Classification Metrics</a:t>
            </a:r>
          </a:p>
        </p:txBody>
      </p:sp>
      <p:graphicFrame>
        <p:nvGraphicFramePr>
          <p:cNvPr id="4" name="Table 0">
            <a:extLst>
              <a:ext uri="{FF2B5EF4-FFF2-40B4-BE49-F238E27FC236}">
                <a16:creationId xmlns:a16="http://schemas.microsoft.com/office/drawing/2014/main" id="{B0EF9231-0786-918E-2966-A881A08C81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178710"/>
              </p:ext>
            </p:extLst>
          </p:nvPr>
        </p:nvGraphicFramePr>
        <p:xfrm>
          <a:off x="1072923" y="2031088"/>
          <a:ext cx="9996621" cy="1911951"/>
        </p:xfrm>
        <a:graphic>
          <a:graphicData uri="http://schemas.openxmlformats.org/drawingml/2006/table">
            <a:tbl>
              <a:tblPr firstRow="1" firstCol="1" bandRow="1"/>
              <a:tblGrid>
                <a:gridCol w="1854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1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1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04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187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5513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Model</a:t>
                      </a: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759" marR="107759" marT="53879" marB="53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Accuracy</a:t>
                      </a: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759" marR="107759" marT="53879" marB="53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Bal. Accuracy</a:t>
                      </a:r>
                      <a:endParaRPr lang="en-US" sz="140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759" marR="107759" marT="53879" marB="53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Sensitivity</a:t>
                      </a: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759" marR="107759" marT="53879" marB="53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1A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Specificity</a:t>
                      </a:r>
                      <a:endParaRPr 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759" marR="107759" marT="53879" marB="53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A1A1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2566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500" b="1" dirty="0">
                          <a:solidFill>
                            <a:srgbClr val="3B82F6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Swin-T (W7)</a:t>
                      </a:r>
                      <a:endParaRPr lang="en-US" sz="15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759" marR="107759" marT="53879" marB="53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500" b="0" dirty="0">
                          <a:solidFill>
                            <a:srgbClr val="1A1A1A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93.53 %</a:t>
                      </a:r>
                      <a:endParaRPr lang="en-US" sz="15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759" marR="107759" marT="53879" marB="53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500" b="1" dirty="0">
                          <a:solidFill>
                            <a:srgbClr val="1A1A1A"/>
                          </a:solidFill>
                          <a:highlight>
                            <a:srgbClr val="FFFF00"/>
                          </a:highlight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94.18 %</a:t>
                      </a:r>
                      <a:endParaRPr lang="en-US" sz="1500" dirty="0">
                        <a:highlight>
                          <a:srgbClr val="FFFF00"/>
                        </a:highlight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759" marR="107759" marT="53879" marB="53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500" b="0" dirty="0">
                          <a:solidFill>
                            <a:srgbClr val="1A1A1A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92.76 %</a:t>
                      </a:r>
                      <a:endParaRPr lang="en-US" sz="15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759" marR="107759" marT="53879" marB="53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500" b="1" dirty="0">
                          <a:solidFill>
                            <a:srgbClr val="1A1A1A"/>
                          </a:solidFill>
                          <a:highlight>
                            <a:srgbClr val="FFFF00"/>
                          </a:highlight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95.60 %</a:t>
                      </a:r>
                      <a:endParaRPr lang="en-US" sz="1500" b="1" dirty="0">
                        <a:highlight>
                          <a:srgbClr val="FFFF00"/>
                        </a:highlight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759" marR="107759" marT="53879" marB="53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1936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500" b="1" dirty="0">
                          <a:solidFill>
                            <a:srgbClr val="22C55E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Swin-T (W14)</a:t>
                      </a:r>
                      <a:endParaRPr lang="en-US" sz="15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759" marR="107759" marT="53879" marB="53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500" b="1" dirty="0">
                          <a:solidFill>
                            <a:srgbClr val="1A1A1A"/>
                          </a:solidFill>
                          <a:highlight>
                            <a:srgbClr val="FFFF00"/>
                          </a:highlight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94.04 %</a:t>
                      </a:r>
                      <a:endParaRPr lang="en-US" sz="1500" b="1" dirty="0">
                        <a:highlight>
                          <a:srgbClr val="FFFF00"/>
                        </a:highlight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759" marR="107759" marT="53879" marB="53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500" dirty="0">
                          <a:solidFill>
                            <a:srgbClr val="1A1A1A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94.13 %</a:t>
                      </a:r>
                      <a:endParaRPr lang="en-US" sz="15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759" marR="107759" marT="53879" marB="53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500" b="1" dirty="0">
                          <a:solidFill>
                            <a:srgbClr val="1A1A1A"/>
                          </a:solidFill>
                          <a:highlight>
                            <a:srgbClr val="FFFF00"/>
                          </a:highlight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93.93 %</a:t>
                      </a:r>
                      <a:endParaRPr lang="en-US" sz="1500" b="1" dirty="0">
                        <a:highlight>
                          <a:srgbClr val="FFFF00"/>
                        </a:highlight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759" marR="107759" marT="53879" marB="53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500" b="0" dirty="0">
                          <a:solidFill>
                            <a:srgbClr val="1A1A1A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94.34</a:t>
                      </a:r>
                      <a:r>
                        <a:rPr lang="en-US" sz="1500" b="1" dirty="0">
                          <a:solidFill>
                            <a:srgbClr val="1A1A1A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 </a:t>
                      </a:r>
                      <a:r>
                        <a:rPr lang="en-US" sz="1500" b="0" dirty="0">
                          <a:solidFill>
                            <a:srgbClr val="1A1A1A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%</a:t>
                      </a:r>
                      <a:endParaRPr lang="en-US" sz="1500" b="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759" marR="107759" marT="53879" marB="53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1936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500" b="1" dirty="0">
                          <a:solidFill>
                            <a:srgbClr val="EF4444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Swin-T (W56)</a:t>
                      </a:r>
                      <a:endParaRPr lang="en-US" sz="15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759" marR="107759" marT="53879" marB="53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500" dirty="0">
                          <a:solidFill>
                            <a:srgbClr val="1A1A1A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92.33 %</a:t>
                      </a:r>
                      <a:endParaRPr lang="en-US" sz="15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759" marR="107759" marT="53879" marB="53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500" dirty="0">
                          <a:solidFill>
                            <a:srgbClr val="1A1A1A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92.77 %</a:t>
                      </a:r>
                      <a:endParaRPr lang="en-US" sz="15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759" marR="107759" marT="53879" marB="53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500" dirty="0">
                          <a:solidFill>
                            <a:srgbClr val="1A1A1A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91.82 %</a:t>
                      </a:r>
                      <a:endParaRPr lang="en-US" sz="15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759" marR="107759" marT="53879" marB="53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500" dirty="0">
                          <a:solidFill>
                            <a:srgbClr val="1A1A1A"/>
                          </a:solidFill>
                          <a:latin typeface="Calibri" pitchFamily="34" charset="0"/>
                          <a:ea typeface="Calibri" pitchFamily="34" charset="-122"/>
                          <a:cs typeface="Calibri" pitchFamily="34" charset="-120"/>
                        </a:rPr>
                        <a:t>93.71 %</a:t>
                      </a:r>
                      <a:endParaRPr lang="en-US" sz="15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107759" marR="107759" marT="53879" marB="53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9" name="Chart 0">
            <a:extLst>
              <a:ext uri="{FF2B5EF4-FFF2-40B4-BE49-F238E27FC236}">
                <a16:creationId xmlns:a16="http://schemas.microsoft.com/office/drawing/2014/main" id="{E924ADAD-9C66-4EFC-F2A7-61CC36B4AC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4851163"/>
              </p:ext>
            </p:extLst>
          </p:nvPr>
        </p:nvGraphicFramePr>
        <p:xfrm>
          <a:off x="1072924" y="4109884"/>
          <a:ext cx="9996620" cy="2296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08170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9954C-6072-1F24-23E5-3DDF980CF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Memory &amp; Speed</a:t>
            </a:r>
          </a:p>
        </p:txBody>
      </p:sp>
      <p:pic>
        <p:nvPicPr>
          <p:cNvPr id="8" name="Picture 7" descr="A graph of a window size&#10;&#10;AI-generated content may be incorrect.">
            <a:extLst>
              <a:ext uri="{FF2B5EF4-FFF2-40B4-BE49-F238E27FC236}">
                <a16:creationId xmlns:a16="http://schemas.microsoft.com/office/drawing/2014/main" id="{93B1F5FD-9B80-CF43-02A0-1D095EB5B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063" y="1483667"/>
            <a:ext cx="5391305" cy="3746500"/>
          </a:xfrm>
          <a:prstGeom prst="rect">
            <a:avLst/>
          </a:prstGeom>
        </p:spPr>
      </p:pic>
      <p:pic>
        <p:nvPicPr>
          <p:cNvPr id="9" name="Picture 8" descr="A graph of different colors&#10;&#10;AI-generated content may be incorrect.">
            <a:extLst>
              <a:ext uri="{FF2B5EF4-FFF2-40B4-BE49-F238E27FC236}">
                <a16:creationId xmlns:a16="http://schemas.microsoft.com/office/drawing/2014/main" id="{9FCBA313-DAC5-E875-6E83-FA1A8F7DC7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768" r="49608"/>
          <a:stretch>
            <a:fillRect/>
          </a:stretch>
        </p:blipFill>
        <p:spPr>
          <a:xfrm>
            <a:off x="6229505" y="1307837"/>
            <a:ext cx="5839867" cy="3953519"/>
          </a:xfrm>
          <a:prstGeom prst="rect">
            <a:avLst/>
          </a:prstGeom>
        </p:spPr>
      </p:pic>
      <p:graphicFrame>
        <p:nvGraphicFramePr>
          <p:cNvPr id="12" name="TextBox 9">
            <a:extLst>
              <a:ext uri="{FF2B5EF4-FFF2-40B4-BE49-F238E27FC236}">
                <a16:creationId xmlns:a16="http://schemas.microsoft.com/office/drawing/2014/main" id="{94FE99D6-3112-6121-62F7-33875B91CF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582662"/>
              </p:ext>
            </p:extLst>
          </p:nvPr>
        </p:nvGraphicFramePr>
        <p:xfrm>
          <a:off x="838200" y="5086068"/>
          <a:ext cx="10970941" cy="15696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69127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64616-25B2-92F1-A2C7-1EA6440DB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7EBBC-51B9-5319-C034-05FFDB2D3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3329"/>
            <a:ext cx="10515600" cy="4857136"/>
          </a:xfrm>
        </p:spPr>
        <p:txBody>
          <a:bodyPr>
            <a:noAutofit/>
          </a:bodyPr>
          <a:lstStyle/>
          <a:p>
            <a:r>
              <a:rPr lang="en-US" sz="2400" b="1" dirty="0"/>
              <a:t>Strong classification performance</a:t>
            </a:r>
            <a:r>
              <a:rPr lang="en-US" sz="2400" dirty="0"/>
              <a:t>: all three Swin-T variants achieve 92-94% accuracy on chest X-ray classification, demonstrating effective transfer from ImageNet to medical imaging.</a:t>
            </a:r>
          </a:p>
          <a:p>
            <a:r>
              <a:rPr lang="en-US" sz="2400" dirty="0"/>
              <a:t>About Window size:</a:t>
            </a:r>
          </a:p>
          <a:p>
            <a:pPr lvl="1"/>
            <a:r>
              <a:rPr lang="en-US" sz="2000" dirty="0"/>
              <a:t>W7 and W14 are essentially tied on overall evaluation and performance metrics.</a:t>
            </a:r>
          </a:p>
          <a:p>
            <a:pPr lvl="1"/>
            <a:r>
              <a:rPr lang="en-US" sz="2000" dirty="0"/>
              <a:t>Increasing the local attention towards global slightly decrease performance.</a:t>
            </a:r>
          </a:p>
          <a:p>
            <a:r>
              <a:rPr lang="en-IT" sz="2400" dirty="0"/>
              <a:t>Global (ViT simulation) attention is the weakest:</a:t>
            </a:r>
          </a:p>
          <a:p>
            <a:pPr lvl="1"/>
            <a:r>
              <a:rPr lang="en-IT" sz="2000" dirty="0"/>
              <a:t>Lowest metrics performances overall.</a:t>
            </a:r>
          </a:p>
          <a:p>
            <a:pPr lvl="1"/>
            <a:r>
              <a:rPr lang="en-GB" sz="2000" dirty="0"/>
              <a:t>Higher memory cost</a:t>
            </a:r>
          </a:p>
          <a:p>
            <a:pPr lvl="1"/>
            <a:r>
              <a:rPr lang="en-IT" sz="2000" dirty="0"/>
              <a:t>Slower Inference.</a:t>
            </a:r>
          </a:p>
          <a:p>
            <a:pPr lvl="1"/>
            <a:r>
              <a:rPr lang="en-IT" sz="2000" dirty="0"/>
              <a:t>Locality is a beneficial inductive bias for this task.</a:t>
            </a:r>
          </a:p>
          <a:p>
            <a:pPr marL="0" indent="0">
              <a:buNone/>
            </a:pPr>
            <a:endParaRPr lang="en-IT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E287E2-6CFA-7CD2-2C86-E3D0A979ED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03"/>
          <a:stretch>
            <a:fillRect/>
          </a:stretch>
        </p:blipFill>
        <p:spPr>
          <a:xfrm>
            <a:off x="7885471" y="3719314"/>
            <a:ext cx="3468329" cy="303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84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1722-D410-475C-DFC3-1B46D712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Introduction and Transformer Limitations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F9060-66B2-448F-ADBA-A3B373440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dirty="0"/>
              <a:t>Evolution</a:t>
            </a:r>
            <a:r>
              <a:rPr lang="en-GB" sz="2400" dirty="0"/>
              <a:t>: modelling in computer vision has long been dominated by CNNs.</a:t>
            </a:r>
          </a:p>
          <a:p>
            <a:pPr lvl="1"/>
            <a:r>
              <a:rPr lang="en-GB" sz="2000" dirty="0"/>
              <a:t>Meanwhile, in NLP the dominant architecture has become Transformer.</a:t>
            </a:r>
          </a:p>
          <a:p>
            <a:r>
              <a:rPr lang="en-GB" sz="2400" b="1" dirty="0"/>
              <a:t>The problem</a:t>
            </a:r>
            <a:r>
              <a:rPr lang="en-GB" sz="2400" dirty="0"/>
              <a:t>: adapting Transformers from language to vision is difficult due to technical reasons</a:t>
            </a:r>
            <a:endParaRPr lang="en-GB" sz="2400" b="1" dirty="0"/>
          </a:p>
          <a:p>
            <a:pPr lvl="1"/>
            <a:r>
              <a:rPr lang="en-GB" sz="2000" b="1" dirty="0"/>
              <a:t>Vision Transformer</a:t>
            </a:r>
            <a:r>
              <a:rPr lang="en-GB" sz="2000" dirty="0"/>
              <a:t> (ViT): processes a single low-resolution feature maps.</a:t>
            </a:r>
          </a:p>
          <a:p>
            <a:pPr lvl="1"/>
            <a:r>
              <a:rPr lang="en-GB" sz="2000" b="1" dirty="0"/>
              <a:t>Global self attention</a:t>
            </a:r>
            <a:r>
              <a:rPr lang="en-GB" sz="2000" dirty="0"/>
              <a:t>: calculates the relationships between one token and all other tokens.</a:t>
            </a:r>
          </a:p>
          <a:p>
            <a:pPr lvl="2"/>
            <a:r>
              <a:rPr lang="en-GB" sz="1600" b="1" dirty="0"/>
              <a:t>Consequence</a:t>
            </a:r>
            <a:r>
              <a:rPr lang="en-GB" sz="1600" dirty="0"/>
              <a:t>: this makes classical Transformers unsuitable for "dense prediction" tasks (such as segmentation) or for high-resolution images</a:t>
            </a:r>
            <a:endParaRPr lang="en-GB" dirty="0"/>
          </a:p>
          <a:p>
            <a:pPr lvl="1"/>
            <a:r>
              <a:rPr lang="en-GB" sz="2000" b="1" dirty="0"/>
              <a:t>Complexity</a:t>
            </a:r>
            <a:r>
              <a:rPr lang="en-GB" sz="2000" dirty="0"/>
              <a:t>: quadratic with respect to image size.</a:t>
            </a:r>
          </a:p>
          <a:p>
            <a:pPr lvl="1"/>
            <a:r>
              <a:rPr lang="en-GB" sz="2000" b="1" dirty="0"/>
              <a:t>Dataset</a:t>
            </a:r>
            <a:r>
              <a:rPr lang="en-GB" sz="2000" dirty="0"/>
              <a:t>: are required large-scale training dataset to perform well.</a:t>
            </a:r>
          </a:p>
        </p:txBody>
      </p:sp>
    </p:spTree>
    <p:extLst>
      <p:ext uri="{BB962C8B-B14F-4D97-AF65-F5344CB8AC3E}">
        <p14:creationId xmlns:p14="http://schemas.microsoft.com/office/powerpoint/2010/main" val="4233519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1179A-54F1-A984-13C1-9A5B32885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25693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T" dirty="0"/>
              <a:t>Thank you for your attention</a:t>
            </a:r>
            <a:br>
              <a:rPr lang="en-IT" dirty="0"/>
            </a:br>
            <a:br>
              <a:rPr lang="en-IT" dirty="0"/>
            </a:br>
            <a:r>
              <a:rPr lang="en-IT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45039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2ECD0-4E89-AB35-7334-B3DB563F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The Solution: Swin Transformer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A687E-8ED4-FFE5-98B0-91C037A63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6405" cy="4351338"/>
          </a:xfrm>
        </p:spPr>
        <p:txBody>
          <a:bodyPr>
            <a:normAutofit/>
          </a:bodyPr>
          <a:lstStyle/>
          <a:p>
            <a:r>
              <a:rPr lang="en-GB" sz="2400" b="1" dirty="0"/>
              <a:t>Key Concept</a:t>
            </a:r>
            <a:r>
              <a:rPr lang="en-GB" sz="2400" dirty="0"/>
              <a:t>: a hierarchical Transformer using Shifted-Windows mechanism.</a:t>
            </a:r>
          </a:p>
          <a:p>
            <a:r>
              <a:rPr lang="en-GB" sz="2400" b="1" dirty="0"/>
              <a:t>Distinguishing features</a:t>
            </a:r>
            <a:r>
              <a:rPr lang="en-GB" sz="2400" dirty="0"/>
              <a:t>:</a:t>
            </a:r>
          </a:p>
          <a:p>
            <a:pPr lvl="1"/>
            <a:r>
              <a:rPr lang="en-GB" sz="2000" dirty="0"/>
              <a:t>It builds hierarchical feature maps (like CNNs), allowing you to model various scales.</a:t>
            </a:r>
          </a:p>
          <a:p>
            <a:pPr lvl="1"/>
            <a:r>
              <a:rPr lang="en-GB" sz="2000" dirty="0"/>
              <a:t>It has a computational complexity linear with respect to the image size.</a:t>
            </a:r>
          </a:p>
          <a:p>
            <a:r>
              <a:rPr lang="en-GB" sz="2400" b="1" dirty="0"/>
              <a:t>Result</a:t>
            </a:r>
            <a:r>
              <a:rPr lang="en-GB" sz="2400" dirty="0"/>
              <a:t>: it serves as a "general-purpose" backbone compatible with classification, and dense prediction tasks like object detection and semantic segmentation.</a:t>
            </a:r>
            <a:endParaRPr lang="en-IT" sz="2400" dirty="0"/>
          </a:p>
        </p:txBody>
      </p:sp>
      <p:pic>
        <p:nvPicPr>
          <p:cNvPr id="5" name="Picture 4" descr="A diagram of a solar panel&#10;&#10;AI-generated content may be incorrect.">
            <a:extLst>
              <a:ext uri="{FF2B5EF4-FFF2-40B4-BE49-F238E27FC236}">
                <a16:creationId xmlns:a16="http://schemas.microsoft.com/office/drawing/2014/main" id="{3E98AD36-2ABB-9544-EE8F-93AAD3AC9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744" y="4270680"/>
            <a:ext cx="4100959" cy="222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13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BEB8C-CD76-E660-3B55-DA244E693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Overall Pipeline Architecture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63D1D-AB1C-0B19-E2B8-67DBB1667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dirty="0"/>
              <a:t>Patch Partition</a:t>
            </a:r>
            <a:r>
              <a:rPr lang="en-GB" sz="2400" dirty="0"/>
              <a:t>: the RGB image is split into non-overlapping patches</a:t>
            </a:r>
          </a:p>
          <a:p>
            <a:r>
              <a:rPr lang="en-GB" sz="2400" b="1" dirty="0"/>
              <a:t>Linear Embedding</a:t>
            </a:r>
            <a:r>
              <a:rPr lang="en-GB" sz="2400" dirty="0"/>
              <a:t>: projects the raw feature into an arbitrary dimension C.</a:t>
            </a:r>
          </a:p>
          <a:p>
            <a:r>
              <a:rPr lang="en-GB" sz="2400" b="1" dirty="0"/>
              <a:t>Patch Merging</a:t>
            </a:r>
            <a:r>
              <a:rPr lang="en-GB" sz="2400" dirty="0"/>
              <a:t>: merge 2x2 neighbouring patches as the network gets deeper.</a:t>
            </a:r>
          </a:p>
          <a:p>
            <a:r>
              <a:rPr lang="en-GB" sz="2400" b="1" dirty="0"/>
              <a:t>Swin Transformer Blocks</a:t>
            </a:r>
            <a:r>
              <a:rPr lang="en-GB" sz="2400" dirty="0"/>
              <a:t>: Shifted Window self-attention blocks.</a:t>
            </a:r>
          </a:p>
          <a:p>
            <a:r>
              <a:rPr lang="en-GB" sz="2400" b="1" dirty="0"/>
              <a:t>Stages</a:t>
            </a:r>
            <a:r>
              <a:rPr lang="en-GB" sz="2400" dirty="0"/>
              <a:t>: The architecture is divided into 4 stages to produce a hierarchical representation.</a:t>
            </a:r>
            <a:endParaRPr lang="en-IT" sz="2400" dirty="0"/>
          </a:p>
        </p:txBody>
      </p:sp>
      <p:pic>
        <p:nvPicPr>
          <p:cNvPr id="4" name="Content Placeholder 14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05859712-3917-5C6E-0D15-8F8B6FCA7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4142431"/>
            <a:ext cx="8301163" cy="246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29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2483F-CEBD-5AA9-38F7-2C803E275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Patch Merging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39642-2876-FC5F-F12C-6525C2E04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dirty="0"/>
              <a:t>Objective</a:t>
            </a:r>
            <a:r>
              <a:rPr lang="en-GB" sz="2400" dirty="0"/>
              <a:t>: </a:t>
            </a:r>
          </a:p>
          <a:p>
            <a:pPr lvl="1"/>
            <a:r>
              <a:rPr lang="en-GB" sz="2000" dirty="0"/>
              <a:t>Increase the receptive field.</a:t>
            </a:r>
          </a:p>
          <a:p>
            <a:pPr lvl="1"/>
            <a:r>
              <a:rPr lang="en-GB" sz="2000" dirty="0"/>
              <a:t>Produce a hierarchical representation.</a:t>
            </a:r>
          </a:p>
          <a:p>
            <a:r>
              <a:rPr lang="en-GB" sz="2400" b="1" dirty="0"/>
              <a:t>Patch merge level</a:t>
            </a:r>
            <a:r>
              <a:rPr lang="en-GB" sz="2400" dirty="0"/>
              <a:t>:</a:t>
            </a:r>
          </a:p>
          <a:p>
            <a:pPr lvl="1"/>
            <a:r>
              <a:rPr lang="en-GB" sz="2000" dirty="0"/>
              <a:t>Concatenate features from groups of 2×2 neighbouring patches.</a:t>
            </a:r>
          </a:p>
          <a:p>
            <a:pPr lvl="1"/>
            <a:r>
              <a:rPr lang="en-GB" sz="2000" dirty="0"/>
              <a:t>Reduce the number of patches by a factor of 4 (downsampling 2×).</a:t>
            </a:r>
          </a:p>
          <a:p>
            <a:pPr lvl="1"/>
            <a:r>
              <a:rPr lang="en-GB" sz="2000" dirty="0"/>
              <a:t>Result: output with decreasing resolutions (H/4, H/8, H/16, H/32).</a:t>
            </a:r>
            <a:endParaRPr lang="en-IT" sz="2000" dirty="0"/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7CCD02B0-BB8A-27BB-FE85-9D22847B6E54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6018028" y="2030709"/>
            <a:ext cx="272488" cy="27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BA45C1-D218-9B88-C9A3-3047E3F66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359" y="4552903"/>
            <a:ext cx="2568617" cy="1758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F61BDD-4CDD-7451-A11F-B47A3DCCA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472" y="4592820"/>
            <a:ext cx="2568617" cy="1732208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7444337B-C698-F413-F69E-FB6EFD66EABE}"/>
              </a:ext>
            </a:extLst>
          </p:cNvPr>
          <p:cNvSpPr/>
          <p:nvPr/>
        </p:nvSpPr>
        <p:spPr>
          <a:xfrm>
            <a:off x="5759020" y="520348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31399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7CF3F-7587-19DE-B195-B0EB49213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Window-based Self-Attention (W-MSA)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8851B-0A9A-A35F-455E-E23406B45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dirty="0"/>
              <a:t>Efficiency</a:t>
            </a:r>
            <a:r>
              <a:rPr lang="en-GB" sz="2400" dirty="0"/>
              <a:t>: instead of global attention, Swin computes self-attention only within non-overlapping local windows.</a:t>
            </a:r>
          </a:p>
          <a:p>
            <a:r>
              <a:rPr lang="en-GB" sz="2400" b="1" dirty="0"/>
              <a:t>Window Size</a:t>
            </a:r>
            <a:r>
              <a:rPr lang="en-GB" sz="2400" dirty="0"/>
              <a:t>: fixed to M×M patch (default M=7).</a:t>
            </a:r>
          </a:p>
          <a:p>
            <a:r>
              <a:rPr lang="en-GB" sz="2400" b="1" dirty="0"/>
              <a:t>Complexity Comparison</a:t>
            </a:r>
            <a:r>
              <a:rPr lang="en-GB" sz="2400" dirty="0"/>
              <a:t>:</a:t>
            </a:r>
          </a:p>
          <a:p>
            <a:pPr lvl="1"/>
            <a:r>
              <a:rPr lang="en-GB" sz="2000" dirty="0"/>
              <a:t>Global self-attention computation is generally unaffordable for a large “h” and ”w”, while the window based self-attention is scalable.</a:t>
            </a:r>
          </a:p>
          <a:p>
            <a:endParaRPr lang="en-GB" sz="2000" b="1" dirty="0"/>
          </a:p>
          <a:p>
            <a:endParaRPr lang="en-GB" sz="2400" b="1" dirty="0"/>
          </a:p>
          <a:p>
            <a:r>
              <a:rPr lang="en-GB" sz="2400" b="1" dirty="0"/>
              <a:t>Advantage</a:t>
            </a:r>
            <a:r>
              <a:rPr lang="en-GB" sz="2400" dirty="0"/>
              <a:t>: scalable for large images.</a:t>
            </a:r>
          </a:p>
          <a:p>
            <a:pPr lvl="1"/>
            <a:r>
              <a:rPr lang="en-GB" sz="2000" dirty="0"/>
              <a:t>Linear complexity w.r.t image size.</a:t>
            </a:r>
            <a:endParaRPr lang="en-IT" sz="2000" dirty="0"/>
          </a:p>
        </p:txBody>
      </p:sp>
      <p:pic>
        <p:nvPicPr>
          <p:cNvPr id="9" name="Picture 8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BF32E92-41E1-55CA-7326-D8314F7B3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103204"/>
            <a:ext cx="40640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9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F7A67-E251-0A15-86F4-1CFE1B3C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Shifted Window Partitioning (SW-MSA)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632F6-4444-AF89-6E22-C73EF0E33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dirty="0"/>
              <a:t>The Fixed Window Problem</a:t>
            </a:r>
            <a:r>
              <a:rPr lang="en-GB" sz="2400" dirty="0"/>
              <a:t>: non-overlapping windows lack connections between them, limiting modelling power.</a:t>
            </a:r>
          </a:p>
          <a:p>
            <a:r>
              <a:rPr lang="en-GB" sz="2400" b="1" dirty="0"/>
              <a:t>The Solution (Shifted Windows)</a:t>
            </a:r>
            <a:r>
              <a:rPr lang="en-GB" sz="2400" dirty="0"/>
              <a:t>:  alternate partitioning windows                                                                              between consecutive blocks.</a:t>
            </a:r>
          </a:p>
          <a:p>
            <a:pPr lvl="1"/>
            <a:r>
              <a:rPr lang="en-GB" sz="2000" b="1" dirty="0"/>
              <a:t>Layer l</a:t>
            </a:r>
            <a:r>
              <a:rPr lang="en-GB" sz="2000" dirty="0"/>
              <a:t>: Regular partition.</a:t>
            </a:r>
          </a:p>
          <a:p>
            <a:pPr lvl="1"/>
            <a:r>
              <a:rPr lang="en-GB" sz="2000" b="1" dirty="0"/>
              <a:t>Layer l+1</a:t>
            </a:r>
            <a:r>
              <a:rPr lang="en-GB" sz="2000" dirty="0"/>
              <a:t>: Translated (shifted) partition of (M/2,M/2) pixels.</a:t>
            </a:r>
          </a:p>
          <a:p>
            <a:r>
              <a:rPr lang="en-GB" sz="2400" b="1" dirty="0"/>
              <a:t>Effect</a:t>
            </a:r>
            <a:r>
              <a:rPr lang="en-GB" sz="2400" dirty="0"/>
              <a:t>: introduces connections between neighbouring windows of the previous layer, maintaining efficiency.</a:t>
            </a:r>
            <a:endParaRPr lang="en-IT" sz="2400" dirty="0"/>
          </a:p>
        </p:txBody>
      </p:sp>
      <p:pic>
        <p:nvPicPr>
          <p:cNvPr id="4" name="Picture 3" descr="A screenshot of a layer of a window&#10;&#10;AI-generated content may be incorrect.">
            <a:extLst>
              <a:ext uri="{FF2B5EF4-FFF2-40B4-BE49-F238E27FC236}">
                <a16:creationId xmlns:a16="http://schemas.microsoft.com/office/drawing/2014/main" id="{E2F05FA6-3B5B-CAA2-638A-A283D2198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0923" y="4552038"/>
            <a:ext cx="4718108" cy="175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31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466D6-3675-C8F7-EA14-1AC68664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SW-MSA: Efficient Batch Computation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329C9-AEEB-E95D-9196-048FB706D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dirty="0"/>
              <a:t>Challenge</a:t>
            </a:r>
            <a:r>
              <a:rPr lang="en-GB" sz="2400" dirty="0"/>
              <a:t>: moving windows (shifting) creates multiple windows, some of which are smaller than M×M.</a:t>
            </a:r>
          </a:p>
          <a:p>
            <a:r>
              <a:rPr lang="en-GB" sz="2400" b="1" dirty="0"/>
              <a:t>Naive Solution</a:t>
            </a:r>
            <a:r>
              <a:rPr lang="en-GB" sz="2400" dirty="0"/>
              <a:t>: padding (filling) small windows -&gt; Increases the calculation (2×2 becomes 3×3).</a:t>
            </a:r>
          </a:p>
          <a:p>
            <a:r>
              <a:rPr lang="en-GB" sz="2400" b="1" dirty="0"/>
              <a:t>Swin Solution </a:t>
            </a:r>
            <a:r>
              <a:rPr lang="en-GB" sz="2400" dirty="0"/>
              <a:t>(</a:t>
            </a:r>
            <a:r>
              <a:rPr lang="en-GB" sz="2400" b="1" dirty="0"/>
              <a:t>Cyclic Shift</a:t>
            </a:r>
            <a:r>
              <a:rPr lang="en-GB" sz="2400" dirty="0"/>
              <a:t>): cyclically move the image up to the left.</a:t>
            </a:r>
          </a:p>
          <a:p>
            <a:pPr lvl="1"/>
            <a:r>
              <a:rPr lang="en-GB" sz="2000" dirty="0"/>
              <a:t>Windows are composed of non-adjacent sub-parts.</a:t>
            </a:r>
          </a:p>
          <a:p>
            <a:pPr lvl="1"/>
            <a:r>
              <a:rPr lang="en-GB" sz="2000" dirty="0"/>
              <a:t>A Masked MSA is used to limit attention within each contiguous sub-window.</a:t>
            </a:r>
          </a:p>
          <a:p>
            <a:pPr lvl="1"/>
            <a:r>
              <a:rPr lang="en-GB" sz="2000" dirty="0"/>
              <a:t>Maintains the same number of windows as the regular partition, ensuring low latency.</a:t>
            </a:r>
            <a:endParaRPr lang="en-IT" sz="2000" dirty="0"/>
          </a:p>
        </p:txBody>
      </p:sp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2FB43DF-523E-5E82-8BAE-C2146E022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772" y="4850780"/>
            <a:ext cx="6068612" cy="164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61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C5C48-1559-FD73-859C-937E51C46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Relative Position Bias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6047D-22A6-6C3B-5E23-0467A5C84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b="1" dirty="0"/>
              <a:t>Mechanism</a:t>
            </a:r>
            <a:r>
              <a:rPr lang="en-GB" sz="2400" dirty="0"/>
              <a:t>: when calculating similarity in attention, a position-related bias term B is added:</a:t>
            </a:r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Since the relative position along each axis lies in the range [−M + 1, M − 1], we parameterize a smaller-sized bias matrix B̂ and values in B are taken from B̂.</a:t>
            </a:r>
          </a:p>
          <a:p>
            <a:pPr marL="0" indent="0">
              <a:buNone/>
            </a:pPr>
            <a:endParaRPr lang="en-GB" sz="2400" dirty="0"/>
          </a:p>
          <a:p>
            <a:endParaRPr lang="en-GB" sz="2400" b="1" dirty="0"/>
          </a:p>
          <a:p>
            <a:r>
              <a:rPr lang="en-GB" sz="2400" b="1" dirty="0"/>
              <a:t>Importance</a:t>
            </a:r>
            <a:r>
              <a:rPr lang="en-GB" sz="2400" dirty="0"/>
              <a:t>: significantly improves performance compared to no positional coding or the use of absolute positional embeddings (typical of ViT).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6F790A-6B40-32C5-38CE-C87FE78C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391" y="2720788"/>
            <a:ext cx="7167215" cy="5212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D14119-B5DF-86C8-DE36-6B89CD088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201" y="4472101"/>
            <a:ext cx="3759596" cy="39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03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4918</TotalTime>
  <Words>1032</Words>
  <Application>Microsoft Macintosh PowerPoint</Application>
  <PresentationFormat>Widescreen</PresentationFormat>
  <Paragraphs>129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Office Theme</vt:lpstr>
      <vt:lpstr>Swin Transformer</vt:lpstr>
      <vt:lpstr>Introduction and Transformer Limitations</vt:lpstr>
      <vt:lpstr>The Solution: Swin Transformer</vt:lpstr>
      <vt:lpstr>Overall Pipeline Architecture</vt:lpstr>
      <vt:lpstr>Patch Merging</vt:lpstr>
      <vt:lpstr>Window-based Self-Attention (W-MSA)</vt:lpstr>
      <vt:lpstr>Shifted Window Partitioning (SW-MSA)</vt:lpstr>
      <vt:lpstr>SW-MSA: Efficient Batch Computation</vt:lpstr>
      <vt:lpstr>Relative Position Bias</vt:lpstr>
      <vt:lpstr>Conclusion</vt:lpstr>
      <vt:lpstr>Overall Architecture</vt:lpstr>
      <vt:lpstr>Swin Transformer for Chest X-Ray classification</vt:lpstr>
      <vt:lpstr>Experiment Design</vt:lpstr>
      <vt:lpstr>Task: X-Ray Classification</vt:lpstr>
      <vt:lpstr>Dataset: Chest X-Ray</vt:lpstr>
      <vt:lpstr>Training Results </vt:lpstr>
      <vt:lpstr>Classification Metrics</vt:lpstr>
      <vt:lpstr>Memory &amp; Speed</vt:lpstr>
      <vt:lpstr>Conclusion</vt:lpstr>
      <vt:lpstr>Thank you for your attention 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Fontana</dc:creator>
  <cp:lastModifiedBy>Matteo Fontana</cp:lastModifiedBy>
  <cp:revision>46</cp:revision>
  <dcterms:created xsi:type="dcterms:W3CDTF">2026-01-29T10:26:47Z</dcterms:created>
  <dcterms:modified xsi:type="dcterms:W3CDTF">2026-02-02T15:33:47Z</dcterms:modified>
</cp:coreProperties>
</file>